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2"/>
  </p:notesMasterIdLst>
  <p:sldIdLst>
    <p:sldId id="305" r:id="rId4"/>
    <p:sldId id="309" r:id="rId5"/>
    <p:sldId id="290" r:id="rId6"/>
    <p:sldId id="310" r:id="rId7"/>
    <p:sldId id="298" r:id="rId8"/>
    <p:sldId id="289" r:id="rId9"/>
    <p:sldId id="306" r:id="rId10"/>
    <p:sldId id="297" r:id="rId11"/>
    <p:sldId id="291" r:id="rId12"/>
    <p:sldId id="292" r:id="rId13"/>
    <p:sldId id="307" r:id="rId14"/>
    <p:sldId id="308" r:id="rId15"/>
    <p:sldId id="293" r:id="rId16"/>
    <p:sldId id="303" r:id="rId17"/>
    <p:sldId id="302" r:id="rId18"/>
    <p:sldId id="311" r:id="rId19"/>
    <p:sldId id="312" r:id="rId20"/>
    <p:sldId id="313" r:id="rId21"/>
  </p:sldIdLst>
  <p:sldSz cx="9144000" cy="5143500" type="screen16x9"/>
  <p:notesSz cx="9144000" cy="5143500"/>
  <p:embeddedFontLst>
    <p:embeddedFont>
      <p:font typeface="Open Sans" panose="020B0604020202020204" charset="0"/>
      <p:regular r:id="rId23"/>
      <p:bold r:id="rId24"/>
      <p:italic r:id="rId25"/>
      <p:boldItalic r:id="rId26"/>
    </p:embeddedFont>
    <p:embeddedFont>
      <p:font typeface="Muli" panose="020B0604020202020204" charset="0"/>
      <p:regular r:id="rId27"/>
      <p:bold r:id="rId28"/>
      <p:italic r:id="rId29"/>
      <p:boldItalic r:id="rId30"/>
    </p:embeddedFont>
    <p:embeddedFont>
      <p:font typeface="黑体" panose="02010609060101010101" pitchFamily="49" charset="-122"/>
      <p:regular r:id="rId31"/>
    </p:embeddedFont>
    <p:embeddedFont>
      <p:font typeface="Calibri" panose="020F0502020204030204" pitchFamily="34" charset="0"/>
      <p:regular r:id="rId32"/>
      <p:bold r:id="rId33"/>
      <p:italic r:id="rId34"/>
      <p:boldItalic r:id="rId35"/>
    </p:embeddedFont>
    <p:embeddedFont>
      <p:font typeface="Muli Regular" panose="020B0604020202020204" charset="0"/>
      <p:regular r:id="rId36"/>
      <p:bold r:id="rId37"/>
      <p:italic r:id="rId38"/>
      <p:boldItalic r:id="rId39"/>
    </p:embeddedFont>
    <p:embeddedFont>
      <p:font typeface="微软雅黑" panose="020B0503020204020204" pitchFamily="34" charset="-122"/>
      <p:regular r:id="rId40"/>
      <p:bold r:id="rId41"/>
    </p:embeddedFont>
    <p:embeddedFont>
      <p:font typeface="等线" panose="02010600030101010101" pitchFamily="2" charset="-122"/>
      <p:regular r:id="rId42"/>
      <p:bold r:id="rId43"/>
    </p:embeddedFont>
    <p:embeddedFont>
      <p:font typeface="Wingdings 2" panose="05020102010507070707" pitchFamily="18" charset="2"/>
      <p:regular r:id="rId44"/>
    </p:embeddedFont>
    <p:embeddedFont>
      <p:font typeface="Economica" panose="020B0604020202020204" charset="0"/>
      <p:regular r:id="rId45"/>
      <p:bold r:id="rId46"/>
      <p:italic r:id="rId47"/>
      <p:boldItalic r:id="rId48"/>
    </p:embeddedFont>
    <p:embeddedFont>
      <p:font typeface="宋体" panose="02010600030101010101" pitchFamily="2" charset="-12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222"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8.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7.fntdata"/><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基于数字场景模型的数字孪生仿真</a:t>
            </a: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18</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1"/>
        <p:cNvGrpSpPr/>
        <p:nvPr/>
      </p:nvGrpSpPr>
      <p:grpSpPr>
        <a:xfrm>
          <a:off x="0" y="0"/>
          <a:ext cx="0" cy="0"/>
          <a:chOff x="0" y="0"/>
          <a:chExt cx="0" cy="0"/>
        </a:xfrm>
      </p:grpSpPr>
      <p:sp>
        <p:nvSpPr>
          <p:cNvPr id="12" name="Google Shape;12;g849773c3a5_0_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3" name="Google Shape;13;g849773c3a5_0_4"/>
          <p:cNvSpPr/>
          <p:nvPr/>
        </p:nvSpPr>
        <p:spPr>
          <a:xfrm rot="10800000">
            <a:off x="5318351"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4" name="Google Shape;14;g849773c3a5_0_4"/>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5" name="Google Shape;15;g849773c3a5_0_4"/>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6" name="Google Shape;16;g849773c3a5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26387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2024/5/27</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2024/5/27</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2024/5/27</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2024/5/27</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96602" y="3920052"/>
            <a:ext cx="156065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02728" y="4466273"/>
            <a:ext cx="2148398"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104150" y="986683"/>
            <a:ext cx="890557"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r>
              <a:rPr lang="en-US" altLang="zh-CN" b="1">
                <a:solidFill>
                  <a:schemeClr val="tx1"/>
                </a:solidFill>
              </a:rPr>
              <a:t>(</a:t>
            </a:r>
            <a:r>
              <a:rPr lang="zh-CN" altLang="en-US" b="1">
                <a:solidFill>
                  <a:schemeClr val="tx1"/>
                </a:solidFill>
              </a:rPr>
              <a:t>艺</a:t>
            </a:r>
            <a:r>
              <a:rPr lang="en-US" altLang="zh-CN" b="1">
                <a:solidFill>
                  <a:schemeClr val="tx1"/>
                </a:solidFill>
              </a:rPr>
              <a:t>)</a:t>
            </a:r>
            <a:endParaRPr lang="zh-CN" altLang="en-US" b="1">
              <a:solidFill>
                <a:schemeClr val="tx1"/>
              </a:solidFill>
            </a:endParaRPr>
          </a:p>
        </p:txBody>
      </p:sp>
      <p:sp>
        <p:nvSpPr>
          <p:cNvPr id="52" name="圆角矩形 51"/>
          <p:cNvSpPr/>
          <p:nvPr/>
        </p:nvSpPr>
        <p:spPr>
          <a:xfrm>
            <a:off x="3657600" y="431331"/>
            <a:ext cx="869729"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r>
              <a:rPr lang="en-US" altLang="zh-CN" b="1">
                <a:solidFill>
                  <a:schemeClr val="tx1"/>
                </a:solidFill>
              </a:rPr>
              <a:t>(</a:t>
            </a:r>
            <a:r>
              <a:rPr lang="zh-CN" altLang="en-US" b="1">
                <a:solidFill>
                  <a:schemeClr val="tx1"/>
                </a:solidFill>
              </a:rPr>
              <a:t>学</a:t>
            </a:r>
            <a:r>
              <a:rPr lang="en-US" altLang="zh-CN" b="1">
                <a:solidFill>
                  <a:schemeClr val="tx1"/>
                </a:solidFill>
              </a:rPr>
              <a:t>)</a:t>
            </a:r>
            <a:endParaRPr lang="zh-CN" altLang="en-US" b="1">
              <a:solidFill>
                <a:schemeClr val="tx1"/>
              </a:solidFill>
            </a:endParaRPr>
          </a:p>
        </p:txBody>
      </p:sp>
      <p:sp>
        <p:nvSpPr>
          <p:cNvPr id="55" name="圆角矩形 54"/>
          <p:cNvSpPr/>
          <p:nvPr/>
        </p:nvSpPr>
        <p:spPr>
          <a:xfrm>
            <a:off x="4182267" y="986683"/>
            <a:ext cx="890557"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r>
              <a:rPr lang="en-US" altLang="zh-CN" b="1">
                <a:solidFill>
                  <a:schemeClr val="tx1"/>
                </a:solidFill>
              </a:rPr>
              <a:t>(</a:t>
            </a:r>
            <a:r>
              <a:rPr lang="zh-CN" altLang="en-US" b="1">
                <a:solidFill>
                  <a:schemeClr val="tx1"/>
                </a:solidFill>
              </a:rPr>
              <a:t>技</a:t>
            </a:r>
            <a:r>
              <a:rPr lang="en-US" altLang="zh-CN" b="1">
                <a:solidFill>
                  <a:schemeClr val="tx1"/>
                </a:solidFill>
              </a:rPr>
              <a:t>)</a:t>
            </a:r>
            <a:endParaRPr lang="zh-CN" altLang="en-US" b="1">
              <a:solidFill>
                <a:schemeClr val="tx1"/>
              </a:solidFill>
            </a:endParaRPr>
          </a:p>
        </p:txBody>
      </p:sp>
      <p:sp>
        <p:nvSpPr>
          <p:cNvPr id="57" name="矩形 56"/>
          <p:cNvSpPr/>
          <p:nvPr/>
        </p:nvSpPr>
        <p:spPr>
          <a:xfrm>
            <a:off x="2917851" y="3807170"/>
            <a:ext cx="2298006"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39495" y="4146840"/>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endParaRPr lang="zh-CN" altLang="en-US" sz="1200" b="1">
              <a:solidFill>
                <a:schemeClr val="tx1"/>
              </a:solidFill>
            </a:endParaRPr>
          </a:p>
        </p:txBody>
      </p:sp>
      <p:cxnSp>
        <p:nvCxnSpPr>
          <p:cNvPr id="7" name="直接箭头连接符 6"/>
          <p:cNvCxnSpPr>
            <a:stCxn id="46" idx="0"/>
            <a:endCxn id="41" idx="2"/>
          </p:cNvCxnSpPr>
          <p:nvPr/>
        </p:nvCxnSpPr>
        <p:spPr>
          <a:xfrm flipV="1">
            <a:off x="4076927" y="4257008"/>
            <a:ext cx="0" cy="2092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3" y="3434567"/>
            <a:ext cx="10074"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549429" y="1275243"/>
            <a:ext cx="517427" cy="6770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549429" y="575612"/>
            <a:ext cx="108171"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527329" y="575612"/>
            <a:ext cx="100217"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4" y="1275243"/>
            <a:ext cx="560690" cy="6770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r>
              <a:rPr lang="zh-CN" altLang="en-US"/>
              <a:t>）</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r>
              <a:rPr lang="en-US" altLang="zh-CN"/>
              <a:t>)</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数字世界</a:t>
            </a:r>
            <a:endParaRPr lang="en-US" altLang="zh-CN" b="1"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物理世界</a:t>
            </a:r>
            <a:endParaRPr lang="en-US" altLang="zh-CN" b="1"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134" idx="3"/>
            <a:endCxn id="10" idx="1"/>
          </p:cNvCxnSpPr>
          <p:nvPr/>
        </p:nvCxnSpPr>
        <p:spPr>
          <a:xfrm flipV="1">
            <a:off x="5692530" y="945461"/>
            <a:ext cx="1351643" cy="17532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34" idx="3"/>
            <a:endCxn id="15" idx="1"/>
          </p:cNvCxnSpPr>
          <p:nvPr/>
        </p:nvCxnSpPr>
        <p:spPr>
          <a:xfrm>
            <a:off x="5692528" y="2698693"/>
            <a:ext cx="1422952" cy="99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r>
              <a:rPr lang="en-US" altLang="zh-CN">
                <a:sym typeface="Wingdings 2" panose="05020102010507070707" pitchFamily="18" charset="2"/>
              </a:rPr>
              <a:t>::</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a:t>
            </a:r>
            <a:r>
              <a:rPr lang="zh-CN" altLang="en-US" sz="1200" b="1">
                <a:solidFill>
                  <a:prstClr val="black"/>
                </a:solidFill>
                <a:latin typeface="微软雅黑" panose="020B0503020204020204" charset="-122"/>
                <a:ea typeface="微软雅黑" panose="020B0503020204020204" charset="-122"/>
                <a:sym typeface="+mn-ea"/>
              </a:rPr>
              <a:t>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a:t>
            </a:r>
            <a:r>
              <a:rPr lang="zh-CN" altLang="en-US" sz="1200" b="1">
                <a:solidFill>
                  <a:prstClr val="black"/>
                </a:solidFill>
                <a:latin typeface="微软雅黑" panose="020B0503020204020204" charset="-122"/>
                <a:ea typeface="微软雅黑" panose="020B0503020204020204" charset="-122"/>
                <a:sym typeface="+mn-ea"/>
              </a:rPr>
              <a:t>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endPar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a:t>
            </a:r>
            <a:r>
              <a:rPr lang="zh-CN" altLang="en-US" sz="1200" b="1">
                <a:solidFill>
                  <a:prstClr val="black"/>
                </a:solidFill>
                <a:latin typeface="微软雅黑" panose="020B0503020204020204" charset="-122"/>
                <a:ea typeface="微软雅黑" panose="020B0503020204020204" charset="-122"/>
              </a:rPr>
              <a:t>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sym typeface="+mn-ea"/>
              </a:rPr>
              <a:t>：</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a:t>
            </a:r>
            <a:r>
              <a:rPr lang="zh-CN" altLang="en-US" sz="900" b="1">
                <a:solidFill>
                  <a:srgbClr val="C00000"/>
                </a:solidFill>
                <a:latin typeface="微软雅黑" panose="020B0503020204020204" charset="-122"/>
                <a:ea typeface="微软雅黑" panose="020B0503020204020204" charset="-122"/>
                <a:sym typeface="+mn-ea"/>
              </a:rPr>
              <a:t>具有语义</a:t>
            </a:r>
            <a:r>
              <a:rPr lang="zh-CN" altLang="en-US" sz="900" b="1">
                <a:solidFill>
                  <a:srgbClr val="C00000"/>
                </a:solidFill>
                <a:latin typeface="微软雅黑" panose="020B0503020204020204" charset="-122"/>
                <a:ea typeface="微软雅黑" panose="020B0503020204020204" charset="-122"/>
                <a:sym typeface="+mn-ea"/>
              </a:rPr>
              <a:t>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a:t>
            </a:r>
            <a:r>
              <a:rPr lang="zh-CN" altLang="en-US" sz="900" b="1">
                <a:solidFill>
                  <a:srgbClr val="C00000"/>
                </a:solidFill>
                <a:latin typeface="微软雅黑" panose="020B0503020204020204" charset="-122"/>
                <a:ea typeface="微软雅黑" panose="020B0503020204020204" charset="-122"/>
                <a:sym typeface="+mn-ea"/>
              </a:rPr>
              <a:t>的泛化</a:t>
            </a:r>
            <a:r>
              <a:rPr lang="zh-CN" altLang="en-US" sz="900" b="1">
                <a:solidFill>
                  <a:srgbClr val="C00000"/>
                </a:solidFill>
                <a:latin typeface="微软雅黑" panose="020B0503020204020204" charset="-122"/>
                <a:ea typeface="微软雅黑" panose="020B0503020204020204" charset="-122"/>
                <a:sym typeface="+mn-ea"/>
              </a:rPr>
              <a:t>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a:t>
            </a:r>
            <a:r>
              <a:rPr lang="zh-CN" altLang="en-US" sz="900" b="1">
                <a:solidFill>
                  <a:srgbClr val="C00000"/>
                </a:solidFill>
                <a:latin typeface="微软雅黑" panose="020B0503020204020204" charset="-122"/>
                <a:ea typeface="微软雅黑" panose="020B0503020204020204" charset="-122"/>
                <a:sym typeface="+mn-ea"/>
              </a:rPr>
              <a:t>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a:t>
            </a:r>
            <a:r>
              <a:rPr lang="zh-CN" altLang="en-US" sz="900" b="1">
                <a:solidFill>
                  <a:srgbClr val="C00000"/>
                </a:solidFill>
                <a:latin typeface="微软雅黑" panose="020B0503020204020204" charset="-122"/>
                <a:ea typeface="微软雅黑" panose="020B0503020204020204" charset="-122"/>
                <a:sym typeface="+mn-ea"/>
              </a:rPr>
              <a:t>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r>
              <a:rPr lang="zh-CN" altLang="en-US">
                <a:solidFill>
                  <a:schemeClr val="tx1"/>
                </a:solidFill>
              </a:rPr>
              <a:t>）</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endParaRPr lang="zh-CN" altLang="en-US" sz="1200" b="1">
              <a:solidFill>
                <a:schemeClr val="tx1"/>
              </a:solidFill>
            </a:endParaRP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endParaRPr lang="zh-CN" altLang="en-US" b="1">
              <a:solidFill>
                <a:schemeClr val="tx1"/>
              </a:solidFill>
            </a:endParaRP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endParaRPr lang="zh-CN" altLang="en-US" sz="1200" b="1">
              <a:solidFill>
                <a:schemeClr val="tx1"/>
              </a:solidFill>
            </a:endParaRP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endParaRPr lang="zh-CN" altLang="en-US" sz="1200" b="1">
              <a:solidFill>
                <a:schemeClr val="tx1"/>
              </a:solidFill>
            </a:endParaRP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endParaRPr lang="zh-CN" altLang="en-US" b="1">
              <a:solidFill>
                <a:schemeClr val="tx1"/>
              </a:solidFill>
            </a:endParaRP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a:t>
            </a:r>
            <a:r>
              <a:rPr lang="zh-CN" altLang="en-US" sz="2400" b="1">
                <a:solidFill>
                  <a:srgbClr val="39373D"/>
                </a:solidFill>
                <a:latin typeface="Muli"/>
                <a:ea typeface="Muli"/>
                <a:cs typeface="Muli"/>
                <a:sym typeface="Muli"/>
              </a:rPr>
              <a:t>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en-US" altLang="zh-CN" sz="800" b="1">
                <a:solidFill>
                  <a:schemeClr val="tx1"/>
                </a:solidFill>
              </a:rPr>
              <a:t>.</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r>
              <a:rPr lang="en-US" altLang="zh-CN">
                <a:solidFill>
                  <a:schemeClr val="tx1"/>
                </a:solidFill>
              </a:rPr>
              <a:t>()</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r>
              <a:rPr lang="en-US" altLang="zh-CN">
                <a:solidFill>
                  <a:schemeClr val="tx1"/>
                </a:solidFill>
              </a:rPr>
              <a:t>()</a:t>
            </a:r>
            <a:endParaRPr lang="en-US" altLang="zh-CN">
              <a:solidFill>
                <a:schemeClr val="tx1"/>
              </a:solidFill>
            </a:endParaRP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a:t>
            </a:r>
            <a:r>
              <a:rPr lang="en-US" altLang="zh-CN">
                <a:solidFill>
                  <a:schemeClr val="tx1"/>
                </a:solidFill>
              </a:rPr>
              <a:t>&gt;StartDownload()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endParaRPr lang="zh-CN" altLang="en-US" b="1">
              <a:solidFill>
                <a:schemeClr val="tx1"/>
              </a:solidFill>
            </a:endParaRP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4794</TotalTime>
  <Words>1173</Words>
  <Application>Microsoft Office PowerPoint</Application>
  <PresentationFormat>全屏显示(16:9)</PresentationFormat>
  <Paragraphs>542</Paragraphs>
  <Slides>18</Slides>
  <Notes>18</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18</vt:i4>
      </vt:variant>
    </vt:vector>
  </HeadingPairs>
  <TitlesOfParts>
    <vt:vector size="34" baseType="lpstr">
      <vt:lpstr>Open Sans</vt:lpstr>
      <vt:lpstr>Muli</vt:lpstr>
      <vt:lpstr>黑体</vt:lpstr>
      <vt:lpstr>Times New Roman</vt:lpstr>
      <vt:lpstr>Wingdings</vt:lpstr>
      <vt:lpstr>Calibri</vt:lpstr>
      <vt:lpstr>Muli Regular</vt:lpstr>
      <vt:lpstr>微软雅黑</vt:lpstr>
      <vt:lpstr>等线</vt:lpstr>
      <vt:lpstr>Arial</vt:lpstr>
      <vt:lpstr>Wingdings 2</vt:lpstr>
      <vt:lpstr>Economica</vt:lpstr>
      <vt:lpstr>宋体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637</cp:revision>
  <dcterms:created xsi:type="dcterms:W3CDTF">2020-04-29T14:54:23Z</dcterms:created>
  <dcterms:modified xsi:type="dcterms:W3CDTF">2024-05-27T03:59:59Z</dcterms:modified>
</cp:coreProperties>
</file>